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5" r:id="rId6"/>
    <p:sldId id="260" r:id="rId7"/>
    <p:sldId id="261" r:id="rId8"/>
    <p:sldId id="262" r:id="rId9"/>
    <p:sldId id="263" r:id="rId10"/>
    <p:sldId id="264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90" y="-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1D6771-09F6-4436-8C45-69632E879E3B}" type="doc">
      <dgm:prSet loTypeId="urn:microsoft.com/office/officeart/2005/8/layout/orgChart1" loCatId="hierarchy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8F397B5-C68B-40A4-BF53-02BB8524CD9D}">
      <dgm:prSet phldrT="[Текст]" custT="1"/>
      <dgm:spPr/>
      <dgm:t>
        <a:bodyPr/>
        <a:lstStyle/>
        <a:p>
          <a:r>
            <a:rPr lang="ru-RU" sz="4000" b="1" dirty="0" smtClean="0"/>
            <a:t>Методы селекции микроорганизмов</a:t>
          </a:r>
          <a:endParaRPr lang="ru-RU" sz="4000" b="1" dirty="0"/>
        </a:p>
      </dgm:t>
    </dgm:pt>
    <dgm:pt modelId="{28667F2E-F477-4B8B-A3AD-C295D0FCD3A3}" type="parTrans" cxnId="{7252B808-9660-4A4E-97B6-FCEE9C0ADE60}">
      <dgm:prSet/>
      <dgm:spPr/>
      <dgm:t>
        <a:bodyPr/>
        <a:lstStyle/>
        <a:p>
          <a:endParaRPr lang="ru-RU"/>
        </a:p>
      </dgm:t>
    </dgm:pt>
    <dgm:pt modelId="{6833DDDA-81EA-438A-B48A-AF4C0A9ED3DB}" type="sibTrans" cxnId="{7252B808-9660-4A4E-97B6-FCEE9C0ADE60}">
      <dgm:prSet/>
      <dgm:spPr/>
      <dgm:t>
        <a:bodyPr/>
        <a:lstStyle/>
        <a:p>
          <a:endParaRPr lang="ru-RU"/>
        </a:p>
      </dgm:t>
    </dgm:pt>
    <dgm:pt modelId="{ED7F5394-2027-4946-9BF2-4CB9F8D6FA83}">
      <dgm:prSet phldrT="[Текст]"/>
      <dgm:spPr/>
      <dgm:t>
        <a:bodyPr/>
        <a:lstStyle/>
        <a:p>
          <a:r>
            <a:rPr lang="ru-RU" dirty="0" smtClean="0"/>
            <a:t>Биотехнология</a:t>
          </a:r>
          <a:endParaRPr lang="ru-RU" dirty="0"/>
        </a:p>
      </dgm:t>
    </dgm:pt>
    <dgm:pt modelId="{08EF91A5-112B-4422-BDE1-470C1DBD3FC1}" type="parTrans" cxnId="{8EDE53A8-2B06-453A-92FF-11FCD79F1157}">
      <dgm:prSet/>
      <dgm:spPr/>
      <dgm:t>
        <a:bodyPr/>
        <a:lstStyle/>
        <a:p>
          <a:endParaRPr lang="ru-RU"/>
        </a:p>
      </dgm:t>
    </dgm:pt>
    <dgm:pt modelId="{034BC238-563D-4DB7-B1B8-40C0644C0ACB}" type="sibTrans" cxnId="{8EDE53A8-2B06-453A-92FF-11FCD79F1157}">
      <dgm:prSet/>
      <dgm:spPr/>
      <dgm:t>
        <a:bodyPr/>
        <a:lstStyle/>
        <a:p>
          <a:endParaRPr lang="ru-RU"/>
        </a:p>
      </dgm:t>
    </dgm:pt>
    <dgm:pt modelId="{DCDF6540-1418-4E63-930B-39A14D16942D}">
      <dgm:prSet phldrT="[Текст]"/>
      <dgm:spPr/>
      <dgm:t>
        <a:bodyPr/>
        <a:lstStyle/>
        <a:p>
          <a:r>
            <a:rPr lang="ru-RU" dirty="0" smtClean="0"/>
            <a:t>Генная инженерия</a:t>
          </a:r>
          <a:endParaRPr lang="ru-RU" dirty="0"/>
        </a:p>
      </dgm:t>
    </dgm:pt>
    <dgm:pt modelId="{A2D7187B-BAD1-4427-A1EE-C1862595A2AE}" type="parTrans" cxnId="{36A1818F-2579-4F46-A74D-B38E9B05455E}">
      <dgm:prSet/>
      <dgm:spPr/>
      <dgm:t>
        <a:bodyPr/>
        <a:lstStyle/>
        <a:p>
          <a:endParaRPr lang="ru-RU"/>
        </a:p>
      </dgm:t>
    </dgm:pt>
    <dgm:pt modelId="{B6FD7ED2-F633-478C-9A2D-88B00D9BB200}" type="sibTrans" cxnId="{36A1818F-2579-4F46-A74D-B38E9B05455E}">
      <dgm:prSet/>
      <dgm:spPr/>
      <dgm:t>
        <a:bodyPr/>
        <a:lstStyle/>
        <a:p>
          <a:endParaRPr lang="ru-RU"/>
        </a:p>
      </dgm:t>
    </dgm:pt>
    <dgm:pt modelId="{CC54A060-F8DD-4944-8269-9A7BF6C42256}">
      <dgm:prSet phldrT="[Текст]"/>
      <dgm:spPr/>
      <dgm:t>
        <a:bodyPr/>
        <a:lstStyle/>
        <a:p>
          <a:r>
            <a:rPr lang="ru-RU" dirty="0" smtClean="0"/>
            <a:t>Искусственный мутагенез</a:t>
          </a:r>
          <a:endParaRPr lang="ru-RU" dirty="0"/>
        </a:p>
      </dgm:t>
    </dgm:pt>
    <dgm:pt modelId="{7E6D1307-0D6E-4C35-BACE-C0E8086D6C1C}" type="parTrans" cxnId="{DBD85247-3A20-4A5F-92A5-94ED9617E245}">
      <dgm:prSet/>
      <dgm:spPr/>
      <dgm:t>
        <a:bodyPr/>
        <a:lstStyle/>
        <a:p>
          <a:endParaRPr lang="ru-RU"/>
        </a:p>
      </dgm:t>
    </dgm:pt>
    <dgm:pt modelId="{E03E5988-520B-44DC-97B1-DF6D4E87789B}" type="sibTrans" cxnId="{DBD85247-3A20-4A5F-92A5-94ED9617E245}">
      <dgm:prSet/>
      <dgm:spPr/>
      <dgm:t>
        <a:bodyPr/>
        <a:lstStyle/>
        <a:p>
          <a:endParaRPr lang="ru-RU"/>
        </a:p>
      </dgm:t>
    </dgm:pt>
    <dgm:pt modelId="{3495FBA8-0559-457F-98D1-2D583071238F}" type="pres">
      <dgm:prSet presAssocID="{241D6771-09F6-4436-8C45-69632E879E3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B06E9F1-75D3-43E3-8C5E-38443B30857C}" type="pres">
      <dgm:prSet presAssocID="{58F397B5-C68B-40A4-BF53-02BB8524CD9D}" presName="hierRoot1" presStyleCnt="0">
        <dgm:presLayoutVars>
          <dgm:hierBranch val="init"/>
        </dgm:presLayoutVars>
      </dgm:prSet>
      <dgm:spPr/>
    </dgm:pt>
    <dgm:pt modelId="{BAA103EB-E206-4447-8661-88A5E8F91E25}" type="pres">
      <dgm:prSet presAssocID="{58F397B5-C68B-40A4-BF53-02BB8524CD9D}" presName="rootComposite1" presStyleCnt="0"/>
      <dgm:spPr/>
    </dgm:pt>
    <dgm:pt modelId="{C4790A08-CEE8-42C8-A9B0-C93AE7DCD38D}" type="pres">
      <dgm:prSet presAssocID="{58F397B5-C68B-40A4-BF53-02BB8524CD9D}" presName="rootText1" presStyleLbl="node0" presStyleIdx="0" presStyleCnt="1" custScaleX="165680" custScaleY="14660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F39BFC8-E50E-467A-8DA5-BDB38043BD9A}" type="pres">
      <dgm:prSet presAssocID="{58F397B5-C68B-40A4-BF53-02BB8524CD9D}" presName="rootConnector1" presStyleLbl="node1" presStyleIdx="0" presStyleCnt="0"/>
      <dgm:spPr/>
      <dgm:t>
        <a:bodyPr/>
        <a:lstStyle/>
        <a:p>
          <a:endParaRPr lang="ru-RU"/>
        </a:p>
      </dgm:t>
    </dgm:pt>
    <dgm:pt modelId="{293B4EAC-6C17-4779-9DBC-1444BDF6DE54}" type="pres">
      <dgm:prSet presAssocID="{58F397B5-C68B-40A4-BF53-02BB8524CD9D}" presName="hierChild2" presStyleCnt="0"/>
      <dgm:spPr/>
    </dgm:pt>
    <dgm:pt modelId="{7253C0D5-474A-4168-A5ED-352E5318DC44}" type="pres">
      <dgm:prSet presAssocID="{08EF91A5-112B-4422-BDE1-470C1DBD3FC1}" presName="Name37" presStyleLbl="parChTrans1D2" presStyleIdx="0" presStyleCnt="3"/>
      <dgm:spPr/>
      <dgm:t>
        <a:bodyPr/>
        <a:lstStyle/>
        <a:p>
          <a:endParaRPr lang="ru-RU"/>
        </a:p>
      </dgm:t>
    </dgm:pt>
    <dgm:pt modelId="{2310ABF4-7520-433D-9511-0DAD77394E28}" type="pres">
      <dgm:prSet presAssocID="{ED7F5394-2027-4946-9BF2-4CB9F8D6FA83}" presName="hierRoot2" presStyleCnt="0">
        <dgm:presLayoutVars>
          <dgm:hierBranch val="init"/>
        </dgm:presLayoutVars>
      </dgm:prSet>
      <dgm:spPr/>
    </dgm:pt>
    <dgm:pt modelId="{8BE64C77-838D-4707-BF61-4C455FEB1511}" type="pres">
      <dgm:prSet presAssocID="{ED7F5394-2027-4946-9BF2-4CB9F8D6FA83}" presName="rootComposite" presStyleCnt="0"/>
      <dgm:spPr/>
    </dgm:pt>
    <dgm:pt modelId="{96D1B079-E537-4F79-9C88-D19CA959B05D}" type="pres">
      <dgm:prSet presAssocID="{ED7F5394-2027-4946-9BF2-4CB9F8D6FA83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C30BF90-3042-4F20-825A-AD9E5FDBFEE8}" type="pres">
      <dgm:prSet presAssocID="{ED7F5394-2027-4946-9BF2-4CB9F8D6FA83}" presName="rootConnector" presStyleLbl="node2" presStyleIdx="0" presStyleCnt="3"/>
      <dgm:spPr/>
      <dgm:t>
        <a:bodyPr/>
        <a:lstStyle/>
        <a:p>
          <a:endParaRPr lang="ru-RU"/>
        </a:p>
      </dgm:t>
    </dgm:pt>
    <dgm:pt modelId="{9E27DE66-1E23-4C93-90B8-DEC727702A5B}" type="pres">
      <dgm:prSet presAssocID="{ED7F5394-2027-4946-9BF2-4CB9F8D6FA83}" presName="hierChild4" presStyleCnt="0"/>
      <dgm:spPr/>
    </dgm:pt>
    <dgm:pt modelId="{85ECAEB8-47D1-49B4-8D74-9C018409AA4D}" type="pres">
      <dgm:prSet presAssocID="{ED7F5394-2027-4946-9BF2-4CB9F8D6FA83}" presName="hierChild5" presStyleCnt="0"/>
      <dgm:spPr/>
    </dgm:pt>
    <dgm:pt modelId="{DFDFF2DF-8542-48EB-A27C-CBCA0ECBAE76}" type="pres">
      <dgm:prSet presAssocID="{A2D7187B-BAD1-4427-A1EE-C1862595A2AE}" presName="Name37" presStyleLbl="parChTrans1D2" presStyleIdx="1" presStyleCnt="3"/>
      <dgm:spPr/>
      <dgm:t>
        <a:bodyPr/>
        <a:lstStyle/>
        <a:p>
          <a:endParaRPr lang="ru-RU"/>
        </a:p>
      </dgm:t>
    </dgm:pt>
    <dgm:pt modelId="{0B0FCBA6-BF29-4238-905E-201B12B872AC}" type="pres">
      <dgm:prSet presAssocID="{DCDF6540-1418-4E63-930B-39A14D16942D}" presName="hierRoot2" presStyleCnt="0">
        <dgm:presLayoutVars>
          <dgm:hierBranch val="init"/>
        </dgm:presLayoutVars>
      </dgm:prSet>
      <dgm:spPr/>
    </dgm:pt>
    <dgm:pt modelId="{76CAC5EF-612B-4387-BB2F-818F8212CAFF}" type="pres">
      <dgm:prSet presAssocID="{DCDF6540-1418-4E63-930B-39A14D16942D}" presName="rootComposite" presStyleCnt="0"/>
      <dgm:spPr/>
    </dgm:pt>
    <dgm:pt modelId="{981BD47E-102A-43C0-A6B3-F94DD4750927}" type="pres">
      <dgm:prSet presAssocID="{DCDF6540-1418-4E63-930B-39A14D16942D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881282C-580D-40A9-93CA-F32EB30AFAE9}" type="pres">
      <dgm:prSet presAssocID="{DCDF6540-1418-4E63-930B-39A14D16942D}" presName="rootConnector" presStyleLbl="node2" presStyleIdx="1" presStyleCnt="3"/>
      <dgm:spPr/>
      <dgm:t>
        <a:bodyPr/>
        <a:lstStyle/>
        <a:p>
          <a:endParaRPr lang="ru-RU"/>
        </a:p>
      </dgm:t>
    </dgm:pt>
    <dgm:pt modelId="{1D46319E-5350-49D5-8940-519A0C8BB643}" type="pres">
      <dgm:prSet presAssocID="{DCDF6540-1418-4E63-930B-39A14D16942D}" presName="hierChild4" presStyleCnt="0"/>
      <dgm:spPr/>
    </dgm:pt>
    <dgm:pt modelId="{4D953014-F589-400B-929F-C759BAAEC38F}" type="pres">
      <dgm:prSet presAssocID="{DCDF6540-1418-4E63-930B-39A14D16942D}" presName="hierChild5" presStyleCnt="0"/>
      <dgm:spPr/>
    </dgm:pt>
    <dgm:pt modelId="{0FBE10B3-03A4-46F0-8DD8-59BEF47D4B6C}" type="pres">
      <dgm:prSet presAssocID="{7E6D1307-0D6E-4C35-BACE-C0E8086D6C1C}" presName="Name37" presStyleLbl="parChTrans1D2" presStyleIdx="2" presStyleCnt="3"/>
      <dgm:spPr/>
      <dgm:t>
        <a:bodyPr/>
        <a:lstStyle/>
        <a:p>
          <a:endParaRPr lang="ru-RU"/>
        </a:p>
      </dgm:t>
    </dgm:pt>
    <dgm:pt modelId="{57A53ACE-CDC2-4AAF-ADA7-13D654D2B5FF}" type="pres">
      <dgm:prSet presAssocID="{CC54A060-F8DD-4944-8269-9A7BF6C42256}" presName="hierRoot2" presStyleCnt="0">
        <dgm:presLayoutVars>
          <dgm:hierBranch val="init"/>
        </dgm:presLayoutVars>
      </dgm:prSet>
      <dgm:spPr/>
    </dgm:pt>
    <dgm:pt modelId="{6732A3F8-FB61-4DAD-B62B-B36898ABBB63}" type="pres">
      <dgm:prSet presAssocID="{CC54A060-F8DD-4944-8269-9A7BF6C42256}" presName="rootComposite" presStyleCnt="0"/>
      <dgm:spPr/>
    </dgm:pt>
    <dgm:pt modelId="{1A7BBF3B-4D56-4468-90EC-1F2727F397D9}" type="pres">
      <dgm:prSet presAssocID="{CC54A060-F8DD-4944-8269-9A7BF6C42256}" presName="rootText" presStyleLbl="node2" presStyleIdx="2" presStyleCnt="3" custLinFactNeighborX="23" custLinFactNeighborY="37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C660726-FBCE-4AB6-8AC9-0BCB69A01BC5}" type="pres">
      <dgm:prSet presAssocID="{CC54A060-F8DD-4944-8269-9A7BF6C42256}" presName="rootConnector" presStyleLbl="node2" presStyleIdx="2" presStyleCnt="3"/>
      <dgm:spPr/>
      <dgm:t>
        <a:bodyPr/>
        <a:lstStyle/>
        <a:p>
          <a:endParaRPr lang="ru-RU"/>
        </a:p>
      </dgm:t>
    </dgm:pt>
    <dgm:pt modelId="{C5DC6D97-2F88-4ECC-B982-DED23502DF42}" type="pres">
      <dgm:prSet presAssocID="{CC54A060-F8DD-4944-8269-9A7BF6C42256}" presName="hierChild4" presStyleCnt="0"/>
      <dgm:spPr/>
    </dgm:pt>
    <dgm:pt modelId="{21D34489-A54B-4208-A5BF-36FC8A98982E}" type="pres">
      <dgm:prSet presAssocID="{CC54A060-F8DD-4944-8269-9A7BF6C42256}" presName="hierChild5" presStyleCnt="0"/>
      <dgm:spPr/>
    </dgm:pt>
    <dgm:pt modelId="{38B2C1BB-01EE-400A-9DD0-9470E0610007}" type="pres">
      <dgm:prSet presAssocID="{58F397B5-C68B-40A4-BF53-02BB8524CD9D}" presName="hierChild3" presStyleCnt="0"/>
      <dgm:spPr/>
    </dgm:pt>
  </dgm:ptLst>
  <dgm:cxnLst>
    <dgm:cxn modelId="{7DAD4FCD-E643-4DC5-B552-4F564A10C62D}" type="presOf" srcId="{08EF91A5-112B-4422-BDE1-470C1DBD3FC1}" destId="{7253C0D5-474A-4168-A5ED-352E5318DC44}" srcOrd="0" destOrd="0" presId="urn:microsoft.com/office/officeart/2005/8/layout/orgChart1"/>
    <dgm:cxn modelId="{DBD85247-3A20-4A5F-92A5-94ED9617E245}" srcId="{58F397B5-C68B-40A4-BF53-02BB8524CD9D}" destId="{CC54A060-F8DD-4944-8269-9A7BF6C42256}" srcOrd="2" destOrd="0" parTransId="{7E6D1307-0D6E-4C35-BACE-C0E8086D6C1C}" sibTransId="{E03E5988-520B-44DC-97B1-DF6D4E87789B}"/>
    <dgm:cxn modelId="{B52ED987-B670-4194-8A05-FC0640AE2490}" type="presOf" srcId="{CC54A060-F8DD-4944-8269-9A7BF6C42256}" destId="{1A7BBF3B-4D56-4468-90EC-1F2727F397D9}" srcOrd="0" destOrd="0" presId="urn:microsoft.com/office/officeart/2005/8/layout/orgChart1"/>
    <dgm:cxn modelId="{23692D62-888E-4629-822E-A2EC5B93F7B7}" type="presOf" srcId="{ED7F5394-2027-4946-9BF2-4CB9F8D6FA83}" destId="{CC30BF90-3042-4F20-825A-AD9E5FDBFEE8}" srcOrd="1" destOrd="0" presId="urn:microsoft.com/office/officeart/2005/8/layout/orgChart1"/>
    <dgm:cxn modelId="{AFF5FEDA-2914-48AD-895C-3EEDD4F40486}" type="presOf" srcId="{58F397B5-C68B-40A4-BF53-02BB8524CD9D}" destId="{CF39BFC8-E50E-467A-8DA5-BDB38043BD9A}" srcOrd="1" destOrd="0" presId="urn:microsoft.com/office/officeart/2005/8/layout/orgChart1"/>
    <dgm:cxn modelId="{3CF5A5F3-C168-429B-916D-FF42ED908261}" type="presOf" srcId="{A2D7187B-BAD1-4427-A1EE-C1862595A2AE}" destId="{DFDFF2DF-8542-48EB-A27C-CBCA0ECBAE76}" srcOrd="0" destOrd="0" presId="urn:microsoft.com/office/officeart/2005/8/layout/orgChart1"/>
    <dgm:cxn modelId="{36F6D69F-26C0-442A-A071-F3868361418F}" type="presOf" srcId="{58F397B5-C68B-40A4-BF53-02BB8524CD9D}" destId="{C4790A08-CEE8-42C8-A9B0-C93AE7DCD38D}" srcOrd="0" destOrd="0" presId="urn:microsoft.com/office/officeart/2005/8/layout/orgChart1"/>
    <dgm:cxn modelId="{8EDE53A8-2B06-453A-92FF-11FCD79F1157}" srcId="{58F397B5-C68B-40A4-BF53-02BB8524CD9D}" destId="{ED7F5394-2027-4946-9BF2-4CB9F8D6FA83}" srcOrd="0" destOrd="0" parTransId="{08EF91A5-112B-4422-BDE1-470C1DBD3FC1}" sibTransId="{034BC238-563D-4DB7-B1B8-40C0644C0ACB}"/>
    <dgm:cxn modelId="{BE8C05E3-ABDE-450E-A7E2-E161AAA45485}" type="presOf" srcId="{ED7F5394-2027-4946-9BF2-4CB9F8D6FA83}" destId="{96D1B079-E537-4F79-9C88-D19CA959B05D}" srcOrd="0" destOrd="0" presId="urn:microsoft.com/office/officeart/2005/8/layout/orgChart1"/>
    <dgm:cxn modelId="{86E4C9D2-D02A-4481-BAF3-77E013F2A29B}" type="presOf" srcId="{CC54A060-F8DD-4944-8269-9A7BF6C42256}" destId="{CC660726-FBCE-4AB6-8AC9-0BCB69A01BC5}" srcOrd="1" destOrd="0" presId="urn:microsoft.com/office/officeart/2005/8/layout/orgChart1"/>
    <dgm:cxn modelId="{7252B808-9660-4A4E-97B6-FCEE9C0ADE60}" srcId="{241D6771-09F6-4436-8C45-69632E879E3B}" destId="{58F397B5-C68B-40A4-BF53-02BB8524CD9D}" srcOrd="0" destOrd="0" parTransId="{28667F2E-F477-4B8B-A3AD-C295D0FCD3A3}" sibTransId="{6833DDDA-81EA-438A-B48A-AF4C0A9ED3DB}"/>
    <dgm:cxn modelId="{37FDE9D8-F4FE-435B-AA71-60ACA092FA12}" type="presOf" srcId="{DCDF6540-1418-4E63-930B-39A14D16942D}" destId="{981BD47E-102A-43C0-A6B3-F94DD4750927}" srcOrd="0" destOrd="0" presId="urn:microsoft.com/office/officeart/2005/8/layout/orgChart1"/>
    <dgm:cxn modelId="{36A1818F-2579-4F46-A74D-B38E9B05455E}" srcId="{58F397B5-C68B-40A4-BF53-02BB8524CD9D}" destId="{DCDF6540-1418-4E63-930B-39A14D16942D}" srcOrd="1" destOrd="0" parTransId="{A2D7187B-BAD1-4427-A1EE-C1862595A2AE}" sibTransId="{B6FD7ED2-F633-478C-9A2D-88B00D9BB200}"/>
    <dgm:cxn modelId="{1ECA5142-0D64-46F4-BEC4-FC46907E333D}" type="presOf" srcId="{241D6771-09F6-4436-8C45-69632E879E3B}" destId="{3495FBA8-0559-457F-98D1-2D583071238F}" srcOrd="0" destOrd="0" presId="urn:microsoft.com/office/officeart/2005/8/layout/orgChart1"/>
    <dgm:cxn modelId="{9C206C1A-1876-420E-910E-044F030CF961}" type="presOf" srcId="{DCDF6540-1418-4E63-930B-39A14D16942D}" destId="{0881282C-580D-40A9-93CA-F32EB30AFAE9}" srcOrd="1" destOrd="0" presId="urn:microsoft.com/office/officeart/2005/8/layout/orgChart1"/>
    <dgm:cxn modelId="{E1FDC368-231D-4029-BFAF-85A621A449D1}" type="presOf" srcId="{7E6D1307-0D6E-4C35-BACE-C0E8086D6C1C}" destId="{0FBE10B3-03A4-46F0-8DD8-59BEF47D4B6C}" srcOrd="0" destOrd="0" presId="urn:microsoft.com/office/officeart/2005/8/layout/orgChart1"/>
    <dgm:cxn modelId="{608EBBDE-BC8A-41F4-B566-DD84E3C6294B}" type="presParOf" srcId="{3495FBA8-0559-457F-98D1-2D583071238F}" destId="{7B06E9F1-75D3-43E3-8C5E-38443B30857C}" srcOrd="0" destOrd="0" presId="urn:microsoft.com/office/officeart/2005/8/layout/orgChart1"/>
    <dgm:cxn modelId="{A1B8638A-D665-4A34-B22B-436B017B915A}" type="presParOf" srcId="{7B06E9F1-75D3-43E3-8C5E-38443B30857C}" destId="{BAA103EB-E206-4447-8661-88A5E8F91E25}" srcOrd="0" destOrd="0" presId="urn:microsoft.com/office/officeart/2005/8/layout/orgChart1"/>
    <dgm:cxn modelId="{4EC84A4D-C5F4-46E2-90EF-095E1409CB4F}" type="presParOf" srcId="{BAA103EB-E206-4447-8661-88A5E8F91E25}" destId="{C4790A08-CEE8-42C8-A9B0-C93AE7DCD38D}" srcOrd="0" destOrd="0" presId="urn:microsoft.com/office/officeart/2005/8/layout/orgChart1"/>
    <dgm:cxn modelId="{88CD18B3-97E5-4796-8744-321B79589A1F}" type="presParOf" srcId="{BAA103EB-E206-4447-8661-88A5E8F91E25}" destId="{CF39BFC8-E50E-467A-8DA5-BDB38043BD9A}" srcOrd="1" destOrd="0" presId="urn:microsoft.com/office/officeart/2005/8/layout/orgChart1"/>
    <dgm:cxn modelId="{C6C35DB4-91C8-41C4-A1A8-6E2922E43E3E}" type="presParOf" srcId="{7B06E9F1-75D3-43E3-8C5E-38443B30857C}" destId="{293B4EAC-6C17-4779-9DBC-1444BDF6DE54}" srcOrd="1" destOrd="0" presId="urn:microsoft.com/office/officeart/2005/8/layout/orgChart1"/>
    <dgm:cxn modelId="{CC5CD294-876A-4FA8-8D57-8A8888E5D32D}" type="presParOf" srcId="{293B4EAC-6C17-4779-9DBC-1444BDF6DE54}" destId="{7253C0D5-474A-4168-A5ED-352E5318DC44}" srcOrd="0" destOrd="0" presId="urn:microsoft.com/office/officeart/2005/8/layout/orgChart1"/>
    <dgm:cxn modelId="{D53A7D0D-E758-42C5-90C5-ACEC3578C8A7}" type="presParOf" srcId="{293B4EAC-6C17-4779-9DBC-1444BDF6DE54}" destId="{2310ABF4-7520-433D-9511-0DAD77394E28}" srcOrd="1" destOrd="0" presId="urn:microsoft.com/office/officeart/2005/8/layout/orgChart1"/>
    <dgm:cxn modelId="{6BDA2ED6-D7E4-4575-9473-EDE1BDF25E0C}" type="presParOf" srcId="{2310ABF4-7520-433D-9511-0DAD77394E28}" destId="{8BE64C77-838D-4707-BF61-4C455FEB1511}" srcOrd="0" destOrd="0" presId="urn:microsoft.com/office/officeart/2005/8/layout/orgChart1"/>
    <dgm:cxn modelId="{B5FA0A2F-20C3-4655-B7AF-3C9DCE51990A}" type="presParOf" srcId="{8BE64C77-838D-4707-BF61-4C455FEB1511}" destId="{96D1B079-E537-4F79-9C88-D19CA959B05D}" srcOrd="0" destOrd="0" presId="urn:microsoft.com/office/officeart/2005/8/layout/orgChart1"/>
    <dgm:cxn modelId="{B6329F1F-39CB-4339-AF31-7F0189757B57}" type="presParOf" srcId="{8BE64C77-838D-4707-BF61-4C455FEB1511}" destId="{CC30BF90-3042-4F20-825A-AD9E5FDBFEE8}" srcOrd="1" destOrd="0" presId="urn:microsoft.com/office/officeart/2005/8/layout/orgChart1"/>
    <dgm:cxn modelId="{27D1D712-14A3-4062-B4AC-309310DED659}" type="presParOf" srcId="{2310ABF4-7520-433D-9511-0DAD77394E28}" destId="{9E27DE66-1E23-4C93-90B8-DEC727702A5B}" srcOrd="1" destOrd="0" presId="urn:microsoft.com/office/officeart/2005/8/layout/orgChart1"/>
    <dgm:cxn modelId="{8729672F-C372-48FF-951A-48361D0ADDBF}" type="presParOf" srcId="{2310ABF4-7520-433D-9511-0DAD77394E28}" destId="{85ECAEB8-47D1-49B4-8D74-9C018409AA4D}" srcOrd="2" destOrd="0" presId="urn:microsoft.com/office/officeart/2005/8/layout/orgChart1"/>
    <dgm:cxn modelId="{83FB52AC-02F8-462F-A9E2-E319FC67DDD4}" type="presParOf" srcId="{293B4EAC-6C17-4779-9DBC-1444BDF6DE54}" destId="{DFDFF2DF-8542-48EB-A27C-CBCA0ECBAE76}" srcOrd="2" destOrd="0" presId="urn:microsoft.com/office/officeart/2005/8/layout/orgChart1"/>
    <dgm:cxn modelId="{39D5EBED-DC4E-4E45-86D1-9130CE8B9BB2}" type="presParOf" srcId="{293B4EAC-6C17-4779-9DBC-1444BDF6DE54}" destId="{0B0FCBA6-BF29-4238-905E-201B12B872AC}" srcOrd="3" destOrd="0" presId="urn:microsoft.com/office/officeart/2005/8/layout/orgChart1"/>
    <dgm:cxn modelId="{09553F87-93A5-4C71-9F8C-0AB3DD690EC3}" type="presParOf" srcId="{0B0FCBA6-BF29-4238-905E-201B12B872AC}" destId="{76CAC5EF-612B-4387-BB2F-818F8212CAFF}" srcOrd="0" destOrd="0" presId="urn:microsoft.com/office/officeart/2005/8/layout/orgChart1"/>
    <dgm:cxn modelId="{2521A131-2AA9-489B-AB2E-68693F0D7AAB}" type="presParOf" srcId="{76CAC5EF-612B-4387-BB2F-818F8212CAFF}" destId="{981BD47E-102A-43C0-A6B3-F94DD4750927}" srcOrd="0" destOrd="0" presId="urn:microsoft.com/office/officeart/2005/8/layout/orgChart1"/>
    <dgm:cxn modelId="{90531044-00B3-46F9-9F2C-B6E3B57272FE}" type="presParOf" srcId="{76CAC5EF-612B-4387-BB2F-818F8212CAFF}" destId="{0881282C-580D-40A9-93CA-F32EB30AFAE9}" srcOrd="1" destOrd="0" presId="urn:microsoft.com/office/officeart/2005/8/layout/orgChart1"/>
    <dgm:cxn modelId="{3D06D0D8-1FC5-48DB-B78F-F00F4B428727}" type="presParOf" srcId="{0B0FCBA6-BF29-4238-905E-201B12B872AC}" destId="{1D46319E-5350-49D5-8940-519A0C8BB643}" srcOrd="1" destOrd="0" presId="urn:microsoft.com/office/officeart/2005/8/layout/orgChart1"/>
    <dgm:cxn modelId="{E2BC0824-B813-4707-80BD-21692D857465}" type="presParOf" srcId="{0B0FCBA6-BF29-4238-905E-201B12B872AC}" destId="{4D953014-F589-400B-929F-C759BAAEC38F}" srcOrd="2" destOrd="0" presId="urn:microsoft.com/office/officeart/2005/8/layout/orgChart1"/>
    <dgm:cxn modelId="{F3793C9C-DEA6-4B05-95C5-644521CC99C0}" type="presParOf" srcId="{293B4EAC-6C17-4779-9DBC-1444BDF6DE54}" destId="{0FBE10B3-03A4-46F0-8DD8-59BEF47D4B6C}" srcOrd="4" destOrd="0" presId="urn:microsoft.com/office/officeart/2005/8/layout/orgChart1"/>
    <dgm:cxn modelId="{A8CE1289-7CBC-470D-94C8-3F55B5ECF8DC}" type="presParOf" srcId="{293B4EAC-6C17-4779-9DBC-1444BDF6DE54}" destId="{57A53ACE-CDC2-4AAF-ADA7-13D654D2B5FF}" srcOrd="5" destOrd="0" presId="urn:microsoft.com/office/officeart/2005/8/layout/orgChart1"/>
    <dgm:cxn modelId="{A5383B25-F3A2-47E1-9E5C-0A7F6C447648}" type="presParOf" srcId="{57A53ACE-CDC2-4AAF-ADA7-13D654D2B5FF}" destId="{6732A3F8-FB61-4DAD-B62B-B36898ABBB63}" srcOrd="0" destOrd="0" presId="urn:microsoft.com/office/officeart/2005/8/layout/orgChart1"/>
    <dgm:cxn modelId="{6D123042-17B8-4497-A8A5-8B87D170AFD8}" type="presParOf" srcId="{6732A3F8-FB61-4DAD-B62B-B36898ABBB63}" destId="{1A7BBF3B-4D56-4468-90EC-1F2727F397D9}" srcOrd="0" destOrd="0" presId="urn:microsoft.com/office/officeart/2005/8/layout/orgChart1"/>
    <dgm:cxn modelId="{041CA4AD-34D3-4A66-A581-3DE619995B14}" type="presParOf" srcId="{6732A3F8-FB61-4DAD-B62B-B36898ABBB63}" destId="{CC660726-FBCE-4AB6-8AC9-0BCB69A01BC5}" srcOrd="1" destOrd="0" presId="urn:microsoft.com/office/officeart/2005/8/layout/orgChart1"/>
    <dgm:cxn modelId="{97C628E2-F8AE-4450-88DB-DB0F94DE7EE8}" type="presParOf" srcId="{57A53ACE-CDC2-4AAF-ADA7-13D654D2B5FF}" destId="{C5DC6D97-2F88-4ECC-B982-DED23502DF42}" srcOrd="1" destOrd="0" presId="urn:microsoft.com/office/officeart/2005/8/layout/orgChart1"/>
    <dgm:cxn modelId="{D465BC7C-5D92-4301-BAE4-7A0F3DC3D90A}" type="presParOf" srcId="{57A53ACE-CDC2-4AAF-ADA7-13D654D2B5FF}" destId="{21D34489-A54B-4208-A5BF-36FC8A98982E}" srcOrd="2" destOrd="0" presId="urn:microsoft.com/office/officeart/2005/8/layout/orgChart1"/>
    <dgm:cxn modelId="{01B462A7-51E0-42B2-8C4D-C4574AED0B8A}" type="presParOf" srcId="{7B06E9F1-75D3-43E3-8C5E-38443B30857C}" destId="{38B2C1BB-01EE-400A-9DD0-9470E0610007}" srcOrd="2" destOrd="0" presId="urn:microsoft.com/office/officeart/2005/8/layout/orgChar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4D60C44F-CE8C-4124-AD91-60813544DA06}" type="datetimeFigureOut">
              <a:rPr lang="ru-RU" smtClean="0"/>
              <a:pPr/>
              <a:t>17.07.2009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CF43F9F-3EF5-443F-A0F1-3E03254120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0C44F-CE8C-4124-AD91-60813544DA06}" type="datetimeFigureOut">
              <a:rPr lang="ru-RU" smtClean="0"/>
              <a:pPr/>
              <a:t>17.07.2009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43F9F-3EF5-443F-A0F1-3E03254120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4D60C44F-CE8C-4124-AD91-60813544DA06}" type="datetimeFigureOut">
              <a:rPr lang="ru-RU" smtClean="0"/>
              <a:pPr/>
              <a:t>17.07.2009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6CF43F9F-3EF5-443F-A0F1-3E03254120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0C44F-CE8C-4124-AD91-60813544DA06}" type="datetimeFigureOut">
              <a:rPr lang="ru-RU" smtClean="0"/>
              <a:pPr/>
              <a:t>17.07.2009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CF43F9F-3EF5-443F-A0F1-3E03254120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0C44F-CE8C-4124-AD91-60813544DA06}" type="datetimeFigureOut">
              <a:rPr lang="ru-RU" smtClean="0"/>
              <a:pPr/>
              <a:t>17.07.2009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6CF43F9F-3EF5-443F-A0F1-3E03254120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4D60C44F-CE8C-4124-AD91-60813544DA06}" type="datetimeFigureOut">
              <a:rPr lang="ru-RU" smtClean="0"/>
              <a:pPr/>
              <a:t>17.07.2009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CF43F9F-3EF5-443F-A0F1-3E03254120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4D60C44F-CE8C-4124-AD91-60813544DA06}" type="datetimeFigureOut">
              <a:rPr lang="ru-RU" smtClean="0"/>
              <a:pPr/>
              <a:t>17.07.2009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CF43F9F-3EF5-443F-A0F1-3E03254120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0C44F-CE8C-4124-AD91-60813544DA06}" type="datetimeFigureOut">
              <a:rPr lang="ru-RU" smtClean="0"/>
              <a:pPr/>
              <a:t>17.07.2009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CF43F9F-3EF5-443F-A0F1-3E03254120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0C44F-CE8C-4124-AD91-60813544DA06}" type="datetimeFigureOut">
              <a:rPr lang="ru-RU" smtClean="0"/>
              <a:pPr/>
              <a:t>17.07.2009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CF43F9F-3EF5-443F-A0F1-3E03254120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0C44F-CE8C-4124-AD91-60813544DA06}" type="datetimeFigureOut">
              <a:rPr lang="ru-RU" smtClean="0"/>
              <a:pPr/>
              <a:t>17.07.2009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CF43F9F-3EF5-443F-A0F1-3E03254120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4D60C44F-CE8C-4124-AD91-60813544DA06}" type="datetimeFigureOut">
              <a:rPr lang="ru-RU" smtClean="0"/>
              <a:pPr/>
              <a:t>17.07.2009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6CF43F9F-3EF5-443F-A0F1-3E03254120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D60C44F-CE8C-4124-AD91-60813544DA06}" type="datetimeFigureOut">
              <a:rPr lang="ru-RU" smtClean="0"/>
              <a:pPr/>
              <a:t>17.07.2009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CF43F9F-3EF5-443F-A0F1-3E03254120B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928670"/>
            <a:ext cx="8858280" cy="48577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8000" dirty="0" smtClean="0"/>
              <a:t>Методы селекции животных и микроорганизмов</a:t>
            </a:r>
            <a:endParaRPr lang="ru-RU" sz="8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429520" y="6050037"/>
            <a:ext cx="1638280" cy="685800"/>
          </a:xfrm>
        </p:spPr>
        <p:txBody>
          <a:bodyPr/>
          <a:lstStyle/>
          <a:p>
            <a:r>
              <a:rPr lang="ru-RU" dirty="0" smtClean="0"/>
              <a:t>11 класс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МОИ ДОКУМЕНТЫ-2\картинки биология\общая биология\генетика и селекция\селекция\инбридинг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0892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 последнее время проводят: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9144000" cy="5257800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/>
              <a:t>Искусственное осеменение – </a:t>
            </a:r>
            <a:r>
              <a:rPr lang="ru-RU" dirty="0" smtClean="0"/>
              <a:t>введение в половые пути самки спермы высокопродуктивных самцов;</a:t>
            </a:r>
          </a:p>
          <a:p>
            <a:pPr algn="ctr"/>
            <a:r>
              <a:rPr lang="ru-RU" b="1" i="1" dirty="0" smtClean="0"/>
              <a:t>Полиэмбрионию</a:t>
            </a:r>
            <a:r>
              <a:rPr lang="ru-RU" dirty="0" smtClean="0"/>
              <a:t> – образование нескольких зародышей из одной зиготы ценных пород </a:t>
            </a:r>
            <a:r>
              <a:rPr lang="ru-RU" dirty="0" err="1" smtClean="0"/>
              <a:t>крс</a:t>
            </a:r>
            <a:r>
              <a:rPr lang="ru-RU" dirty="0" smtClean="0"/>
              <a:t> с последующим их введением для вынашивания в матку беспородных животных;</a:t>
            </a:r>
          </a:p>
          <a:p>
            <a:pPr algn="ctr"/>
            <a:r>
              <a:rPr lang="ru-RU" b="1" i="1" dirty="0" smtClean="0"/>
              <a:t>Клеточное клонирование </a:t>
            </a:r>
            <a:r>
              <a:rPr lang="ru-RU" dirty="0" smtClean="0"/>
              <a:t>– гаплоидные ядра яйцеклеток ценных племенных животных замещаются диплоидными из соматических клеток. Такие зиготы имплантируются в матку животных-воспитательниц.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Для каких целей используют микроорганизмы?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5257800"/>
          </a:xfrm>
        </p:spPr>
        <p:txBody>
          <a:bodyPr>
            <a:normAutofit/>
          </a:bodyPr>
          <a:lstStyle/>
          <a:p>
            <a:r>
              <a:rPr lang="ru-RU" dirty="0" smtClean="0"/>
              <a:t>Синтез пищевых добавок и питательных веществ;</a:t>
            </a:r>
          </a:p>
          <a:p>
            <a:r>
              <a:rPr lang="ru-RU" dirty="0" smtClean="0"/>
              <a:t>Синтез </a:t>
            </a:r>
            <a:r>
              <a:rPr lang="ru-RU" dirty="0" err="1" smtClean="0"/>
              <a:t>бав</a:t>
            </a:r>
            <a:r>
              <a:rPr lang="ru-RU" dirty="0" smtClean="0"/>
              <a:t> – ферментов, витаминов;</a:t>
            </a:r>
          </a:p>
          <a:p>
            <a:r>
              <a:rPr lang="ru-RU" dirty="0" smtClean="0"/>
              <a:t>Производство лекарств – антибиотиков;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Производство кормов для животных</a:t>
            </a:r>
            <a:endParaRPr lang="ru-RU" dirty="0"/>
          </a:p>
        </p:txBody>
      </p:sp>
      <p:pic>
        <p:nvPicPr>
          <p:cNvPr id="7170" name="Picture 2" descr="F:\МОИ ДОКУМЕНТЫ-2\картинки биология\грибы\плесневые грибы, дрожжи\пеницилл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3714752"/>
            <a:ext cx="2039934" cy="20399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Почему используют микроорганизмы?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Имеют микроскопические размеры;</a:t>
            </a:r>
          </a:p>
          <a:p>
            <a:r>
              <a:rPr lang="ru-RU" sz="3600" dirty="0" smtClean="0"/>
              <a:t>Характерна большая скорость размножения и роста;</a:t>
            </a:r>
          </a:p>
          <a:p>
            <a:r>
              <a:rPr lang="ru-RU" sz="3600" dirty="0" smtClean="0"/>
              <a:t>При неблагоприятных условиях переходят в анабиоз (спорообразование);</a:t>
            </a:r>
          </a:p>
          <a:p>
            <a:r>
              <a:rPr lang="ru-RU" sz="3600" dirty="0" smtClean="0"/>
              <a:t>Содержат небольшое число генов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1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142976" y="5715016"/>
            <a:ext cx="6929486" cy="11429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Объясните данные понятия используя учебник на стр. 333 - 335</a:t>
            </a:r>
            <a:endParaRPr lang="ru-RU" dirty="0"/>
          </a:p>
        </p:txBody>
      </p:sp>
      <p:pic>
        <p:nvPicPr>
          <p:cNvPr id="1026" name="Picture 2" descr="C:\Documents and Settings\Саша\Мои документы\bio297i.bmp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" y="0"/>
            <a:ext cx="2182461" cy="24288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2143116"/>
            <a:ext cx="8153400" cy="3952884"/>
          </a:xfrm>
        </p:spPr>
        <p:txBody>
          <a:bodyPr/>
          <a:lstStyle/>
          <a:p>
            <a:pPr algn="ctr"/>
            <a:r>
              <a:rPr lang="ru-RU" dirty="0" smtClean="0"/>
              <a:t>Маркова Лайма Валдисовна, </a:t>
            </a:r>
          </a:p>
          <a:p>
            <a:pPr algn="ctr">
              <a:buNone/>
            </a:pPr>
            <a:r>
              <a:rPr lang="ru-RU" dirty="0" smtClean="0"/>
              <a:t>учитель химии и биологии </a:t>
            </a:r>
          </a:p>
          <a:p>
            <a:pPr algn="ctr">
              <a:buNone/>
            </a:pPr>
            <a:r>
              <a:rPr lang="ru-RU" dirty="0" smtClean="0"/>
              <a:t>Усть-Язьвинской МСОШ </a:t>
            </a:r>
          </a:p>
          <a:p>
            <a:pPr algn="ctr">
              <a:buNone/>
            </a:pPr>
            <a:r>
              <a:rPr lang="ru-RU" dirty="0" smtClean="0"/>
              <a:t>Красновишерского района </a:t>
            </a:r>
          </a:p>
          <a:p>
            <a:pPr algn="ctr">
              <a:buNone/>
            </a:pPr>
            <a:r>
              <a:rPr lang="ru-RU" dirty="0" smtClean="0"/>
              <a:t>Пермского края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Отличия животных от растений: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У высших животных только половой способ размножения;</a:t>
            </a:r>
          </a:p>
          <a:p>
            <a:r>
              <a:rPr lang="ru-RU" sz="3600" dirty="0" smtClean="0"/>
              <a:t>Более медленные темпы развития;</a:t>
            </a:r>
          </a:p>
          <a:p>
            <a:r>
              <a:rPr lang="ru-RU" sz="3600" dirty="0" smtClean="0"/>
              <a:t>Небольшое число потомков;</a:t>
            </a:r>
          </a:p>
          <a:p>
            <a:r>
              <a:rPr lang="ru-RU" sz="3600" dirty="0" smtClean="0"/>
              <a:t>Наличие нервной системы;</a:t>
            </a:r>
          </a:p>
          <a:p>
            <a:r>
              <a:rPr lang="ru-RU" sz="3600" dirty="0" smtClean="0"/>
              <a:t>Позднее наступление половой зрелости;</a:t>
            </a:r>
          </a:p>
          <a:p>
            <a:r>
              <a:rPr lang="ru-RU" sz="3600" dirty="0" smtClean="0"/>
              <a:t>Отсутствует самооплодотворение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Методы селекции животных: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72072"/>
          </a:xfrm>
        </p:spPr>
        <p:txBody>
          <a:bodyPr/>
          <a:lstStyle/>
          <a:p>
            <a:r>
              <a:rPr lang="ru-RU" b="1" u="sng" dirty="0" smtClean="0">
                <a:solidFill>
                  <a:srgbClr val="C00000"/>
                </a:solidFill>
              </a:rPr>
              <a:t>Отбор</a:t>
            </a:r>
            <a:r>
              <a:rPr lang="ru-RU" dirty="0" smtClean="0"/>
              <a:t> – индивидуальный по фенотипу, для этого изучают:</a:t>
            </a:r>
          </a:p>
          <a:p>
            <a:pPr>
              <a:buNone/>
            </a:pPr>
            <a:r>
              <a:rPr lang="ru-RU" dirty="0" smtClean="0"/>
              <a:t>1)</a:t>
            </a:r>
            <a:r>
              <a:rPr lang="ru-RU" b="1" i="1" dirty="0" smtClean="0"/>
              <a:t>Экстерьер </a:t>
            </a:r>
            <a:r>
              <a:rPr lang="ru-RU" dirty="0" smtClean="0"/>
              <a:t>– совокупность наружных форм животных, их телосложение;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i="1" dirty="0" smtClean="0"/>
              <a:t>2)Продуктивность родителей </a:t>
            </a:r>
            <a:r>
              <a:rPr lang="ru-RU" dirty="0" smtClean="0"/>
              <a:t>предшествующих поколений – учитывают родословные в племенных хозяйствах по племенным книгам</a:t>
            </a:r>
            <a:endParaRPr lang="ru-RU" dirty="0"/>
          </a:p>
        </p:txBody>
      </p:sp>
      <p:sp>
        <p:nvSpPr>
          <p:cNvPr id="4" name="Блок-схема: ручной ввод 3"/>
          <p:cNvSpPr/>
          <p:nvPr/>
        </p:nvSpPr>
        <p:spPr>
          <a:xfrm rot="10800000">
            <a:off x="1643042" y="3786190"/>
            <a:ext cx="2428892" cy="1071570"/>
          </a:xfrm>
          <a:prstGeom prst="flowChartManualIn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ручной ввод 4"/>
          <p:cNvSpPr/>
          <p:nvPr/>
        </p:nvSpPr>
        <p:spPr>
          <a:xfrm flipV="1">
            <a:off x="5786446" y="3714752"/>
            <a:ext cx="2352316" cy="1214446"/>
          </a:xfrm>
          <a:prstGeom prst="flowChartManualIn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928662" y="3786190"/>
            <a:ext cx="500066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072066" y="3714752"/>
            <a:ext cx="500066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2)Гибридизация: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9144000" cy="1543048"/>
          </a:xfrm>
        </p:spPr>
        <p:txBody>
          <a:bodyPr>
            <a:normAutofit fontScale="92500"/>
          </a:bodyPr>
          <a:lstStyle/>
          <a:p>
            <a:pPr algn="ctr"/>
            <a:r>
              <a:rPr lang="ru-RU" b="1" i="1" dirty="0" smtClean="0"/>
              <a:t>1)Неродственная внутривидовая (</a:t>
            </a:r>
            <a:r>
              <a:rPr lang="ru-RU" b="1" i="1" dirty="0" err="1" smtClean="0"/>
              <a:t>аутобридинг</a:t>
            </a:r>
            <a:r>
              <a:rPr lang="ru-RU" b="1" i="1" dirty="0" smtClean="0"/>
              <a:t>) </a:t>
            </a:r>
            <a:r>
              <a:rPr lang="ru-RU" dirty="0" smtClean="0"/>
              <a:t>– между особями разных пород (проявляется гетерозис – </a:t>
            </a:r>
            <a:r>
              <a:rPr lang="ru-RU" b="1" i="1" dirty="0" smtClean="0"/>
              <a:t>бройлерные цыплята: достигают вес 1,4кг за 8 недель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026" name="Picture 2" descr="C:\Documents and Settings\Саша\Мои документы\m03014i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071810"/>
            <a:ext cx="2870749" cy="214314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5429264"/>
            <a:ext cx="2714644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Тонкорунная овца - меринос</a:t>
            </a:r>
            <a:endParaRPr lang="ru-RU" dirty="0"/>
          </a:p>
        </p:txBody>
      </p:sp>
      <p:sp>
        <p:nvSpPr>
          <p:cNvPr id="6" name="Умножение 5"/>
          <p:cNvSpPr/>
          <p:nvPr/>
        </p:nvSpPr>
        <p:spPr>
          <a:xfrm>
            <a:off x="3286116" y="3857628"/>
            <a:ext cx="357190" cy="42862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 descr="C:\Documents and Settings\Саша\Мои документы\архар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3071810"/>
            <a:ext cx="1989911" cy="221457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714744" y="5500702"/>
            <a:ext cx="2286016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Архар – в высокогорных районах</a:t>
            </a:r>
            <a:endParaRPr lang="ru-RU" dirty="0"/>
          </a:p>
        </p:txBody>
      </p:sp>
      <p:sp>
        <p:nvSpPr>
          <p:cNvPr id="9" name="Стрелка вправо 8"/>
          <p:cNvSpPr/>
          <p:nvPr/>
        </p:nvSpPr>
        <p:spPr>
          <a:xfrm>
            <a:off x="6072198" y="4143380"/>
            <a:ext cx="500066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786578" y="3714752"/>
            <a:ext cx="2143140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Архаромеринос – шерсть хорошего качества, высокогорные районы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МОИ ДОКУМЕНТЫ-2\картинки биология\общая биология\генетика и селекция\селекция\аутбридинг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10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214290"/>
            <a:ext cx="8153400" cy="2714644"/>
          </a:xfrm>
        </p:spPr>
        <p:txBody>
          <a:bodyPr/>
          <a:lstStyle/>
          <a:p>
            <a:pPr algn="ctr"/>
            <a:r>
              <a:rPr lang="ru-RU" b="1" i="1" dirty="0" smtClean="0"/>
              <a:t>Неродственная межвидовая отдаленная (</a:t>
            </a:r>
            <a:r>
              <a:rPr lang="ru-RU" b="1" i="1" dirty="0" err="1" smtClean="0"/>
              <a:t>аутобридинг</a:t>
            </a:r>
            <a:r>
              <a:rPr lang="ru-RU" b="1" i="1" dirty="0" smtClean="0"/>
              <a:t>) </a:t>
            </a:r>
            <a:r>
              <a:rPr lang="ru-RU" dirty="0" smtClean="0"/>
              <a:t>–</a:t>
            </a:r>
          </a:p>
          <a:p>
            <a:pPr algn="ctr"/>
            <a:endParaRPr lang="ru-RU" dirty="0" smtClean="0"/>
          </a:p>
          <a:p>
            <a:pPr algn="ctr">
              <a:buNone/>
            </a:pPr>
            <a:r>
              <a:rPr lang="ru-RU" dirty="0" smtClean="0"/>
              <a:t>гибриды бесплодны, но хорошо выражен гетерозис</a:t>
            </a:r>
            <a:endParaRPr lang="ru-RU" dirty="0"/>
          </a:p>
        </p:txBody>
      </p:sp>
      <p:pic>
        <p:nvPicPr>
          <p:cNvPr id="2050" name="Picture 2" descr="F:\МОИ ДОКУМЕНТЫ-2\картинки биология\общая биология\генетика и селекция\селекция\гибрид.jpg"/>
          <p:cNvPicPr>
            <a:picLocks noChangeAspect="1" noChangeArrowheads="1"/>
          </p:cNvPicPr>
          <p:nvPr/>
        </p:nvPicPr>
        <p:blipFill>
          <a:blip r:embed="rId2"/>
          <a:srcRect b="60363"/>
          <a:stretch>
            <a:fillRect/>
          </a:stretch>
        </p:blipFill>
        <p:spPr bwMode="auto">
          <a:xfrm>
            <a:off x="0" y="2797286"/>
            <a:ext cx="9144000" cy="275399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43042" y="5786454"/>
            <a:ext cx="157163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мул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429124" y="5786454"/>
            <a:ext cx="1643074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кобылица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929454" y="5786454"/>
            <a:ext cx="1285884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осел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571480"/>
            <a:ext cx="1928826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Ослица </a:t>
            </a:r>
            <a:endParaRPr lang="ru-RU" dirty="0"/>
          </a:p>
        </p:txBody>
      </p:sp>
      <p:sp>
        <p:nvSpPr>
          <p:cNvPr id="5" name="Умножение 4"/>
          <p:cNvSpPr/>
          <p:nvPr/>
        </p:nvSpPr>
        <p:spPr>
          <a:xfrm>
            <a:off x="2714612" y="857232"/>
            <a:ext cx="357190" cy="285752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428992" y="571480"/>
            <a:ext cx="2143140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Жеребец </a:t>
            </a:r>
            <a:endParaRPr lang="ru-RU" dirty="0"/>
          </a:p>
        </p:txBody>
      </p:sp>
      <p:sp>
        <p:nvSpPr>
          <p:cNvPr id="7" name="Равно 6"/>
          <p:cNvSpPr/>
          <p:nvPr/>
        </p:nvSpPr>
        <p:spPr>
          <a:xfrm>
            <a:off x="5857884" y="714356"/>
            <a:ext cx="642942" cy="35719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643702" y="285728"/>
            <a:ext cx="2143140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лошак</a:t>
            </a:r>
            <a:endParaRPr lang="ru-RU" dirty="0"/>
          </a:p>
        </p:txBody>
      </p:sp>
      <p:pic>
        <p:nvPicPr>
          <p:cNvPr id="3074" name="Picture 2" descr="C:\Documents and Settings\Саша\Мои документы\v_020i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71678"/>
            <a:ext cx="3000396" cy="3339150"/>
          </a:xfrm>
          <a:prstGeom prst="rect">
            <a:avLst/>
          </a:prstGeom>
          <a:noFill/>
        </p:spPr>
      </p:pic>
      <p:sp>
        <p:nvSpPr>
          <p:cNvPr id="10" name="Умножение 9"/>
          <p:cNvSpPr/>
          <p:nvPr/>
        </p:nvSpPr>
        <p:spPr>
          <a:xfrm>
            <a:off x="3143240" y="3500438"/>
            <a:ext cx="428628" cy="500066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5" name="Picture 3" descr="C:\Documents and Settings\Саша\Мои документы\b5g0010i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2071678"/>
            <a:ext cx="3081152" cy="3429024"/>
          </a:xfrm>
          <a:prstGeom prst="rect">
            <a:avLst/>
          </a:prstGeom>
          <a:noFill/>
        </p:spPr>
      </p:pic>
      <p:sp>
        <p:nvSpPr>
          <p:cNvPr id="12" name="Стрелка вправо 11"/>
          <p:cNvSpPr/>
          <p:nvPr/>
        </p:nvSpPr>
        <p:spPr>
          <a:xfrm>
            <a:off x="6858016" y="3929066"/>
            <a:ext cx="428628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358082" y="3500438"/>
            <a:ext cx="1785918" cy="1285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Нар (плодовит)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Саша\Мои документы\05B0150i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714356"/>
            <a:ext cx="2392291" cy="178595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0034" y="2643182"/>
            <a:ext cx="2143140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Белуга </a:t>
            </a:r>
            <a:endParaRPr lang="ru-RU" dirty="0"/>
          </a:p>
        </p:txBody>
      </p:sp>
      <p:sp>
        <p:nvSpPr>
          <p:cNvPr id="4" name="Умножение 3"/>
          <p:cNvSpPr/>
          <p:nvPr/>
        </p:nvSpPr>
        <p:spPr>
          <a:xfrm>
            <a:off x="3214678" y="1428736"/>
            <a:ext cx="428628" cy="35719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9" name="Picture 3" descr="C:\Documents and Settings\Саша\Мои документы\05B0152i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714356"/>
            <a:ext cx="2428892" cy="181327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071934" y="2643182"/>
            <a:ext cx="2071702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Стерлядь </a:t>
            </a:r>
            <a:endParaRPr lang="ru-RU" dirty="0"/>
          </a:p>
        </p:txBody>
      </p:sp>
      <p:sp>
        <p:nvSpPr>
          <p:cNvPr id="7" name="Стрелка вправо 6"/>
          <p:cNvSpPr/>
          <p:nvPr/>
        </p:nvSpPr>
        <p:spPr>
          <a:xfrm>
            <a:off x="6429388" y="1571612"/>
            <a:ext cx="1000132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справка 7">
            <a:hlinkClick r:id="" action="ppaction://noaction" highlightClick="1"/>
          </p:cNvPr>
          <p:cNvSpPr/>
          <p:nvPr/>
        </p:nvSpPr>
        <p:spPr>
          <a:xfrm>
            <a:off x="7929586" y="1214422"/>
            <a:ext cx="857256" cy="1000132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0" name="Picture 4" descr="C:\Documents and Settings\Саша\Мои документы\ja00001i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786190"/>
            <a:ext cx="2583674" cy="192882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857224" y="5929330"/>
            <a:ext cx="1285884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Як </a:t>
            </a:r>
            <a:endParaRPr lang="ru-RU" dirty="0"/>
          </a:p>
        </p:txBody>
      </p:sp>
      <p:sp>
        <p:nvSpPr>
          <p:cNvPr id="11" name="Умножение 10"/>
          <p:cNvSpPr/>
          <p:nvPr/>
        </p:nvSpPr>
        <p:spPr>
          <a:xfrm>
            <a:off x="3214678" y="4572008"/>
            <a:ext cx="285752" cy="285752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1" name="Picture 5" descr="F:\МОИ ДОКУМЕНТЫ-2\картинки биология\позвоночные животные\породы животных\породы лошадей и коров\симментальская порода.bm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3372" y="3571876"/>
            <a:ext cx="1771650" cy="1971675"/>
          </a:xfrm>
          <a:prstGeom prst="rect">
            <a:avLst/>
          </a:prstGeom>
          <a:noFill/>
        </p:spPr>
      </p:pic>
      <p:sp>
        <p:nvSpPr>
          <p:cNvPr id="13" name="Стрелка вправо 12"/>
          <p:cNvSpPr/>
          <p:nvPr/>
        </p:nvSpPr>
        <p:spPr>
          <a:xfrm>
            <a:off x="6357950" y="4429132"/>
            <a:ext cx="857256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справка 13">
            <a:hlinkClick r:id="" action="ppaction://noaction" highlightClick="1"/>
          </p:cNvPr>
          <p:cNvSpPr/>
          <p:nvPr/>
        </p:nvSpPr>
        <p:spPr>
          <a:xfrm>
            <a:off x="7929586" y="4000504"/>
            <a:ext cx="857256" cy="1000132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643050"/>
            <a:ext cx="8153400" cy="4572032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Близкородственное (инбридинг)</a:t>
            </a:r>
            <a:r>
              <a:rPr lang="ru-RU" b="1" i="1" dirty="0" smtClean="0"/>
              <a:t> </a:t>
            </a:r>
            <a:r>
              <a:rPr lang="ru-RU" dirty="0" smtClean="0"/>
              <a:t>– для получения чистых линий, закрепления хозяйственно-ценных признаков. Но может привести к </a:t>
            </a:r>
            <a:r>
              <a:rPr lang="ru-RU" b="1" i="1" dirty="0" smtClean="0">
                <a:solidFill>
                  <a:srgbClr val="C00000"/>
                </a:solidFill>
              </a:rPr>
              <a:t>депрессии</a:t>
            </a:r>
            <a:r>
              <a:rPr lang="ru-RU" b="1" i="1" dirty="0" smtClean="0"/>
              <a:t> </a:t>
            </a:r>
            <a:r>
              <a:rPr lang="ru-RU" dirty="0" smtClean="0"/>
              <a:t>– ослаблению животных.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72</TotalTime>
  <Words>321</Words>
  <Application>Microsoft Office PowerPoint</Application>
  <PresentationFormat>Экран (4:3)</PresentationFormat>
  <Paragraphs>63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Обычная</vt:lpstr>
      <vt:lpstr>Методы селекции животных и микроорганизмов</vt:lpstr>
      <vt:lpstr>Отличия животных от растений:</vt:lpstr>
      <vt:lpstr>Методы селекции животных:</vt:lpstr>
      <vt:lpstr>2)Гибридизация:</vt:lpstr>
      <vt:lpstr>Слайд 5</vt:lpstr>
      <vt:lpstr>Слайд 6</vt:lpstr>
      <vt:lpstr>Слайд 7</vt:lpstr>
      <vt:lpstr>Слайд 8</vt:lpstr>
      <vt:lpstr>Близкородственное (инбридинг) – для получения чистых линий, закрепления хозяйственно-ценных признаков. Но может привести к депрессии – ослаблению животных.</vt:lpstr>
      <vt:lpstr>Слайд 10</vt:lpstr>
      <vt:lpstr>В последнее время проводят:</vt:lpstr>
      <vt:lpstr>Для каких целей используют микроорганизмы?</vt:lpstr>
      <vt:lpstr>Почему используют микроорганизмы?</vt:lpstr>
      <vt:lpstr>Слайд 14</vt:lpstr>
      <vt:lpstr>Слайд 15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Методы селекции животных</dc:title>
  <dc:creator>Саша МАРКОВ</dc:creator>
  <cp:lastModifiedBy>Саша МАРКОВ</cp:lastModifiedBy>
  <cp:revision>10</cp:revision>
  <dcterms:created xsi:type="dcterms:W3CDTF">2008-12-08T12:06:54Z</dcterms:created>
  <dcterms:modified xsi:type="dcterms:W3CDTF">2009-07-17T06:39:01Z</dcterms:modified>
</cp:coreProperties>
</file>